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61" r:id="rId13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ster Nicolay" initials="HN" lastIdx="0" clrIdx="0">
    <p:extLst>
      <p:ext uri="{19B8F6BF-5375-455C-9EA6-DF929625EA0E}">
        <p15:presenceInfo xmlns:p15="http://schemas.microsoft.com/office/powerpoint/2012/main" userId="S-1-5-21-4195870969-2367327270-2467491318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3184A-5ED9-4F52-B426-2A5307A6E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E9FC55-E395-4D7C-BA97-3372E37DD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41FEC2-95B3-4570-99A1-6520E2A99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9D18-6564-4DFD-B52A-F10EFAEC204F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E83E47-E9CA-4F43-A54B-B306D6ED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2DC20C-7987-4B4E-9CE8-CD275A94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BE8E3-9056-4940-80DC-C729CA699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7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6C005-87C5-4FFD-B198-5CA4A95F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C9ACCB-E2F7-42F9-9811-9C9446A8A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529348-F125-41D3-A98F-BC8E9C35E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9D18-6564-4DFD-B52A-F10EFAEC204F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5421B6-2938-44B4-97B4-6E8E4957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9345A4-8339-4420-8B10-2AC1D8572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BE8E3-9056-4940-80DC-C729CA699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72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4980C42-A1F0-46D9-97DD-E4C699EEB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DBB5B92-6C9D-4889-BDEC-FC449ABE8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67CE07-DE87-4EF2-B9D7-75742D73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9D18-6564-4DFD-B52A-F10EFAEC204F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CC8445-5FF3-4758-818D-8C4DBD76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34749A-F965-41BB-804B-B0AD0BC8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BE8E3-9056-4940-80DC-C729CA699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49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D0B39-CEB0-46FA-9593-39AAFA8F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9824CD-9EBA-4D8F-A52E-08DB69AD4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753287-275F-461E-8E74-4F6441D73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9D18-6564-4DFD-B52A-F10EFAEC204F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5CADD3-A2E6-4EB3-913E-0ADB6FC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81B633-F693-49A3-B991-3F2AB43C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BE8E3-9056-4940-80DC-C729CA699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7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A4ACB0-3330-47DB-B381-8E005D35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84E240-2634-4A5E-AD12-5AC2D6C2A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E32561-7F1C-4513-883D-93E8C33D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9D18-6564-4DFD-B52A-F10EFAEC204F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B2CE36-1E53-435E-9FB5-801209D4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90141D-0EDE-490F-B478-981E7AE5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BE8E3-9056-4940-80DC-C729CA699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70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BF244-1141-42D4-AA01-7C1AE8E9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F9B62E-DE36-427E-ABF4-318402E97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8344C7-3014-4945-AACF-7436C714E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B7B5441-3DCA-4240-B5FA-C9E655D6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9D18-6564-4DFD-B52A-F10EFAEC204F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950CF9-8DC6-42D0-82F4-F14A028D4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460137-B216-4F80-986B-983AA98E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BE8E3-9056-4940-80DC-C729CA699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29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9F8ED-985E-434B-BC7F-6992466E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C55FE9-2ED5-4CB7-8077-CBE289B2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537227-96C1-4299-9540-ED92BC761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99BD08-9FAE-4961-AA7C-A05AEBD31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7860D01-B15B-4487-9998-7EF7E9021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E0586E4-9139-4536-A243-7EC9BECE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9D18-6564-4DFD-B52A-F10EFAEC204F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15DEDE8-DF83-4383-B9BD-44BF7F61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DEEDF3C-6D5A-4443-A4FF-77AF90C0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BE8E3-9056-4940-80DC-C729CA699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69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036EB-9731-4155-A018-AC3743D98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2A3C47-F51B-4326-84F3-A01EAF41F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9D18-6564-4DFD-B52A-F10EFAEC204F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630CCE-02EA-45AC-B04E-1D76A73C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976E82-9FB2-44F2-97E4-CA184FDF6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BE8E3-9056-4940-80DC-C729CA699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04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A2BE1C9-8CD0-4904-B1F9-25DF1A8D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9D18-6564-4DFD-B52A-F10EFAEC204F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7C500A5-2B25-48CA-B3A5-0D33F5249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792624-B518-4FDA-A596-0FF66EE1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BE8E3-9056-4940-80DC-C729CA699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39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354DE-F986-4B77-8826-3E87CCF3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0128EC-FBD0-4F24-BDC2-2B5D32EBE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D27FFC-FCD4-4308-B1BE-62607FE0E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DDF072-E033-4060-AEE2-59A67C3B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9D18-6564-4DFD-B52A-F10EFAEC204F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56BD05-6397-40AD-83C0-25CDE74E3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246E4B-BFFE-474C-94C6-AAD6815F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BE8E3-9056-4940-80DC-C729CA699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68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ACBA9-F7BE-45E4-ADC5-265F411C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4C40779-F326-46E9-A2A4-293BDE76F1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A99F602-382D-4A35-A419-2D455C0E9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85695A-AC46-49CC-A633-9364674F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9D18-6564-4DFD-B52A-F10EFAEC204F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8598AF9-17AF-42B8-AA9C-997998B43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9A1561-A229-485F-BA1A-BA1C54C2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BE8E3-9056-4940-80DC-C729CA699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04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72179E6-E42B-4A62-8A6D-B432EDA5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F4E410-0965-4AC7-A273-9B268A4E0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504EAF-4C98-472D-AB5E-FD627FB58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79D18-6564-4DFD-B52A-F10EFAEC204F}" type="datetimeFigureOut">
              <a:rPr lang="nl-NL" smtClean="0"/>
              <a:t>16-6-2022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2FB7B3-8EF0-45B6-B4B5-0FAEA0238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C7885C-0253-4F09-B09F-298ACC78B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BE8E3-9056-4940-80DC-C729CA699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12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adle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berg, gras, schapen, natuur&#10;&#10;Beschrijving is gegenereerd met zeer hoge betrouwbaarheid">
            <a:extLst>
              <a:ext uri="{FF2B5EF4-FFF2-40B4-BE49-F238E27FC236}">
                <a16:creationId xmlns:a16="http://schemas.microsoft.com/office/drawing/2014/main" id="{0AC8364D-F775-48FB-BA24-F32B2150FB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" r="-1" b="-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E7F0A5-C46C-4795-9F7E-D5792BFE1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2546823"/>
            <a:ext cx="4381278" cy="2383844"/>
          </a:xfrm>
        </p:spPr>
        <p:txBody>
          <a:bodyPr anchor="t">
            <a:normAutofit/>
          </a:bodyPr>
          <a:lstStyle/>
          <a:p>
            <a:pPr algn="l"/>
            <a:r>
              <a:rPr lang="nl-NL" sz="4400" dirty="0">
                <a:solidFill>
                  <a:srgbClr val="000000"/>
                </a:solidFill>
              </a:rPr>
              <a:t>Themaweek 3</a:t>
            </a:r>
            <a:br>
              <a:rPr lang="nl-NL" sz="4400" dirty="0">
                <a:solidFill>
                  <a:srgbClr val="000000"/>
                </a:solidFill>
              </a:rPr>
            </a:br>
            <a:br>
              <a:rPr lang="nl-NL" sz="4400" dirty="0">
                <a:solidFill>
                  <a:srgbClr val="000000"/>
                </a:solidFill>
              </a:rPr>
            </a:br>
            <a:r>
              <a:rPr lang="nl-NL" sz="4400" dirty="0">
                <a:solidFill>
                  <a:srgbClr val="000000"/>
                </a:solidFill>
              </a:rPr>
              <a:t>Wereldburgers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EA0975-EF26-4A7B-9B61-CDB4A14BC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87794"/>
            <a:ext cx="3745947" cy="1061105"/>
          </a:xfrm>
        </p:spPr>
        <p:txBody>
          <a:bodyPr anchor="b">
            <a:normAutofit/>
          </a:bodyPr>
          <a:lstStyle/>
          <a:p>
            <a:pPr algn="l"/>
            <a:r>
              <a:rPr lang="nl-NL" sz="1800" dirty="0">
                <a:solidFill>
                  <a:srgbClr val="000000"/>
                </a:solidFill>
              </a:rPr>
              <a:t>3 KBL – C.T. Stork College</a:t>
            </a:r>
          </a:p>
        </p:txBody>
      </p:sp>
    </p:spTree>
    <p:extLst>
      <p:ext uri="{BB962C8B-B14F-4D97-AF65-F5344CB8AC3E}">
        <p14:creationId xmlns:p14="http://schemas.microsoft.com/office/powerpoint/2010/main" val="19370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DA0CF7-3A47-43FF-8D80-C4340954C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96" y="376206"/>
            <a:ext cx="2532690" cy="1035098"/>
          </a:xfrm>
          <a:prstGeom prst="rect">
            <a:avLst/>
          </a:prstGeom>
        </p:spPr>
      </p:pic>
      <p:sp>
        <p:nvSpPr>
          <p:cNvPr id="21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4F8F8A-01E3-4E67-B04A-B6490B47C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" y="4196792"/>
            <a:ext cx="4295776" cy="2405634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C377D137-91EE-4620-9576-260B2FC2E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8505" y="1397203"/>
            <a:ext cx="4977578" cy="3639289"/>
          </a:xfrm>
        </p:spPr>
        <p:txBody>
          <a:bodyPr anchor="ctr">
            <a:normAutofit/>
          </a:bodyPr>
          <a:lstStyle/>
          <a:p>
            <a:r>
              <a:rPr lang="nl-NL" sz="4000" dirty="0">
                <a:solidFill>
                  <a:srgbClr val="000000"/>
                </a:solidFill>
              </a:rPr>
              <a:t>Introductie</a:t>
            </a:r>
          </a:p>
          <a:p>
            <a:r>
              <a:rPr lang="nl-NL" sz="4000" dirty="0">
                <a:solidFill>
                  <a:srgbClr val="000000"/>
                </a:solidFill>
              </a:rPr>
              <a:t>Uitleg </a:t>
            </a:r>
          </a:p>
          <a:p>
            <a:r>
              <a:rPr lang="nl-NL" sz="4000" dirty="0">
                <a:solidFill>
                  <a:srgbClr val="000000"/>
                </a:solidFill>
              </a:rPr>
              <a:t>Hoe</a:t>
            </a:r>
          </a:p>
          <a:p>
            <a:r>
              <a:rPr lang="nl-NL" sz="4000" dirty="0">
                <a:solidFill>
                  <a:srgbClr val="000000"/>
                </a:solidFill>
              </a:rPr>
              <a:t>Wat</a:t>
            </a:r>
          </a:p>
          <a:p>
            <a:r>
              <a:rPr lang="nl-NL" sz="4000" dirty="0">
                <a:solidFill>
                  <a:srgbClr val="000000"/>
                </a:solidFill>
              </a:rPr>
              <a:t>Inleveren</a:t>
            </a:r>
          </a:p>
        </p:txBody>
      </p:sp>
    </p:spTree>
    <p:extLst>
      <p:ext uri="{BB962C8B-B14F-4D97-AF65-F5344CB8AC3E}">
        <p14:creationId xmlns:p14="http://schemas.microsoft.com/office/powerpoint/2010/main" val="155846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CC08532-0092-44A9-BCAD-D932C507F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5996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000000"/>
                </a:solidFill>
              </a:rPr>
              <a:t>Introductie </a:t>
            </a:r>
          </a:p>
        </p:txBody>
      </p:sp>
      <p:sp>
        <p:nvSpPr>
          <p:cNvPr id="69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1B7342-84CA-42A0-956E-FDF135EBB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96" y="376206"/>
            <a:ext cx="2532690" cy="1035098"/>
          </a:xfrm>
          <a:prstGeom prst="rect">
            <a:avLst/>
          </a:prstGeom>
        </p:spPr>
      </p:pic>
      <p:sp>
        <p:nvSpPr>
          <p:cNvPr id="71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0DF173F-DE39-4B19-B630-2977B45FE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1732" y="4007615"/>
            <a:ext cx="3759105" cy="2405827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1CA3B7-0DBD-4932-8F71-782B4AD14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Deze week staat in het teken van Wereldburgers.</a:t>
            </a:r>
          </a:p>
          <a:p>
            <a:pPr marL="0" indent="0">
              <a:buNone/>
            </a:pPr>
            <a:endParaRPr lang="nl-NL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Jij gaat informatie opzoeken over een eigen gekozen land (</a:t>
            </a:r>
            <a:r>
              <a:rPr lang="nl-NL" sz="2000" u="sng" dirty="0">
                <a:solidFill>
                  <a:srgbClr val="000000"/>
                </a:solidFill>
              </a:rPr>
              <a:t>geen Nederland</a:t>
            </a:r>
            <a:r>
              <a:rPr lang="nl-NL" sz="2000" dirty="0">
                <a:solidFill>
                  <a:srgbClr val="00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7488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3E692E-A5FA-4294-B40A-DB3014F2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000000"/>
                </a:solidFill>
              </a:rPr>
              <a:t>Uitleg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Tijdelijke aanduiding voor afbeelding 7" descr="Afbeelding met gras, buiten, lucht, gebouw&#10;&#10;Beschrijving is gegenereerd met zeer hoge betrouwbaarheid">
            <a:extLst>
              <a:ext uri="{FF2B5EF4-FFF2-40B4-BE49-F238E27FC236}">
                <a16:creationId xmlns:a16="http://schemas.microsoft.com/office/drawing/2014/main" id="{7F84F18F-F353-4AAE-A535-BB061E1E1E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4" r="23024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802AB3-4C45-487A-81E2-39977C507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9288" y="1828800"/>
            <a:ext cx="5338864" cy="42321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Je </a:t>
            </a:r>
            <a:r>
              <a:rPr lang="en-US" sz="2400" dirty="0" err="1">
                <a:solidFill>
                  <a:srgbClr val="000000"/>
                </a:solidFill>
              </a:rPr>
              <a:t>werkt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alleen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Je </a:t>
            </a:r>
            <a:r>
              <a:rPr lang="en-US" sz="2400" dirty="0" err="1">
                <a:solidFill>
                  <a:srgbClr val="000000"/>
                </a:solidFill>
              </a:rPr>
              <a:t>kiest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een</a:t>
            </a:r>
            <a:r>
              <a:rPr lang="en-US" sz="2400" dirty="0">
                <a:solidFill>
                  <a:srgbClr val="000000"/>
                </a:solidFill>
              </a:rPr>
              <a:t> land </a:t>
            </a:r>
            <a:r>
              <a:rPr lang="en-US" sz="2400" dirty="0" err="1">
                <a:solidFill>
                  <a:srgbClr val="000000"/>
                </a:solidFill>
              </a:rPr>
              <a:t>dat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jou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aanspreekt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geen</a:t>
            </a:r>
            <a:r>
              <a:rPr lang="en-US" sz="2400" dirty="0">
                <a:solidFill>
                  <a:srgbClr val="000000"/>
                </a:solidFill>
              </a:rPr>
              <a:t> NL)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Je </a:t>
            </a:r>
            <a:r>
              <a:rPr lang="en-US" sz="2400" dirty="0" err="1">
                <a:solidFill>
                  <a:srgbClr val="000000"/>
                </a:solidFill>
              </a:rPr>
              <a:t>zoekt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informatie</a:t>
            </a:r>
            <a:r>
              <a:rPr lang="en-US" sz="2400" dirty="0">
                <a:solidFill>
                  <a:srgbClr val="000000"/>
                </a:solidFill>
              </a:rPr>
              <a:t> op het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Deze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informatie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schrijf</a:t>
            </a:r>
            <a:r>
              <a:rPr lang="en-US" sz="2400" dirty="0">
                <a:solidFill>
                  <a:srgbClr val="000000"/>
                </a:solidFill>
              </a:rPr>
              <a:t> je in </a:t>
            </a:r>
            <a:r>
              <a:rPr lang="en-US" sz="2400" u="sng" dirty="0">
                <a:solidFill>
                  <a:srgbClr val="000000"/>
                </a:solidFill>
              </a:rPr>
              <a:t>eigen </a:t>
            </a:r>
            <a:r>
              <a:rPr lang="en-US" sz="2400" u="sng" dirty="0" err="1">
                <a:solidFill>
                  <a:srgbClr val="000000"/>
                </a:solidFill>
              </a:rPr>
              <a:t>woorden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in het Engels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Alle info </a:t>
            </a:r>
            <a:r>
              <a:rPr lang="en-US" sz="2400" dirty="0" err="1">
                <a:solidFill>
                  <a:srgbClr val="000000"/>
                </a:solidFill>
              </a:rPr>
              <a:t>komt</a:t>
            </a:r>
            <a:r>
              <a:rPr lang="en-US" sz="2400" dirty="0">
                <a:solidFill>
                  <a:srgbClr val="000000"/>
                </a:solidFill>
              </a:rPr>
              <a:t> in je Padlet *</a:t>
            </a:r>
          </a:p>
          <a:p>
            <a:r>
              <a:rPr lang="en-US" sz="2400" dirty="0">
                <a:solidFill>
                  <a:srgbClr val="000000"/>
                </a:solidFill>
              </a:rPr>
              <a:t>*</a:t>
            </a:r>
            <a:r>
              <a:rPr lang="en-US" sz="2400" i="1" dirty="0" err="1">
                <a:solidFill>
                  <a:srgbClr val="000000"/>
                </a:solidFill>
              </a:rPr>
              <a:t>zie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uitleg</a:t>
            </a:r>
            <a:r>
              <a:rPr lang="en-US" sz="2400" i="1" dirty="0">
                <a:solidFill>
                  <a:srgbClr val="000000"/>
                </a:solidFill>
              </a:rPr>
              <a:t> Padlet hoe je </a:t>
            </a:r>
            <a:r>
              <a:rPr lang="en-US" sz="2400" i="1" dirty="0" err="1">
                <a:solidFill>
                  <a:srgbClr val="000000"/>
                </a:solidFill>
              </a:rPr>
              <a:t>dit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moet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maken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  <a:highlight>
                <a:srgbClr val="FFFF00"/>
              </a:highlight>
              <a:cs typeface="Calibri"/>
              <a:hlinkClick r:id="rId4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15BFA19-D97D-43B9-A031-D39A7996815B}"/>
              </a:ext>
            </a:extLst>
          </p:cNvPr>
          <p:cNvSpPr txBox="1"/>
          <p:nvPr/>
        </p:nvSpPr>
        <p:spPr>
          <a:xfrm>
            <a:off x="2844079" y="6130986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400" dirty="0" err="1"/>
              <a:t>Taj</a:t>
            </a:r>
            <a:r>
              <a:rPr lang="nl-NL" sz="2400" dirty="0"/>
              <a:t> </a:t>
            </a:r>
            <a:r>
              <a:rPr lang="nl-NL" sz="2400" dirty="0" err="1"/>
              <a:t>Mahal</a:t>
            </a:r>
            <a:r>
              <a:rPr lang="nl-NL" sz="2400" dirty="0"/>
              <a:t>, India</a:t>
            </a:r>
          </a:p>
        </p:txBody>
      </p:sp>
    </p:spTree>
    <p:extLst>
      <p:ext uri="{BB962C8B-B14F-4D97-AF65-F5344CB8AC3E}">
        <p14:creationId xmlns:p14="http://schemas.microsoft.com/office/powerpoint/2010/main" val="271626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F57901-911E-49D4-BC9A-D71A7125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Hoe </a:t>
            </a:r>
          </a:p>
        </p:txBody>
      </p:sp>
      <p:sp>
        <p:nvSpPr>
          <p:cNvPr id="3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FFCFA876-A9E5-4A99-8E11-F78CD6081A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4" r="22615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7F9D6D-F7ED-4EA9-9F35-36DFA4AA3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4105" y="2257006"/>
            <a:ext cx="525508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dirty="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Lees de </a:t>
            </a:r>
            <a:r>
              <a:rPr lang="en-US" sz="2000" dirty="0" err="1">
                <a:solidFill>
                  <a:srgbClr val="000000"/>
                </a:solidFill>
              </a:rPr>
              <a:t>beoordeling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Lees de </a:t>
            </a:r>
            <a:r>
              <a:rPr lang="en-US" sz="2000" dirty="0" err="1">
                <a:solidFill>
                  <a:srgbClr val="000000"/>
                </a:solidFill>
              </a:rPr>
              <a:t>instructie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‘hoe </a:t>
            </a:r>
            <a:r>
              <a:rPr lang="en-US" sz="2000" i="1" dirty="0" err="1">
                <a:solidFill>
                  <a:srgbClr val="000000"/>
                </a:solidFill>
              </a:rPr>
              <a:t>maak</a:t>
            </a:r>
            <a:r>
              <a:rPr lang="en-US" sz="2000" i="1" dirty="0">
                <a:solidFill>
                  <a:srgbClr val="000000"/>
                </a:solidFill>
              </a:rPr>
              <a:t> je </a:t>
            </a:r>
            <a:r>
              <a:rPr lang="en-US" sz="2000" i="1" dirty="0" err="1">
                <a:solidFill>
                  <a:srgbClr val="000000"/>
                </a:solidFill>
              </a:rPr>
              <a:t>een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padlet</a:t>
            </a:r>
            <a:r>
              <a:rPr lang="en-US" sz="2000" i="1" dirty="0">
                <a:solidFill>
                  <a:srgbClr val="000000"/>
                </a:solidFill>
              </a:rPr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Maak je </a:t>
            </a:r>
            <a:r>
              <a:rPr lang="en-US" sz="2000" dirty="0" err="1">
                <a:solidFill>
                  <a:srgbClr val="000000"/>
                </a:solidFill>
              </a:rPr>
              <a:t>padlet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Je </a:t>
            </a:r>
            <a:r>
              <a:rPr lang="en-US" sz="2000" dirty="0" err="1">
                <a:solidFill>
                  <a:srgbClr val="000000"/>
                </a:solidFill>
              </a:rPr>
              <a:t>bedenkt</a:t>
            </a:r>
            <a:r>
              <a:rPr lang="en-US" sz="2000" dirty="0">
                <a:solidFill>
                  <a:srgbClr val="000000"/>
                </a:solidFill>
              </a:rPr>
              <a:t> over welk land je </a:t>
            </a:r>
            <a:r>
              <a:rPr lang="en-US" sz="2000" dirty="0" err="1">
                <a:solidFill>
                  <a:srgbClr val="000000"/>
                </a:solidFill>
              </a:rPr>
              <a:t>meer</a:t>
            </a:r>
            <a:r>
              <a:rPr lang="en-US" sz="2000" dirty="0">
                <a:solidFill>
                  <a:srgbClr val="000000"/>
                </a:solidFill>
              </a:rPr>
              <a:t> wilt </a:t>
            </a:r>
            <a:r>
              <a:rPr lang="en-US" sz="2000" dirty="0" err="1">
                <a:solidFill>
                  <a:srgbClr val="000000"/>
                </a:solidFill>
              </a:rPr>
              <a:t>weten</a:t>
            </a:r>
            <a:endParaRPr lang="en-US" sz="2000" dirty="0">
              <a:solidFill>
                <a:srgbClr val="000000"/>
              </a:solidFill>
            </a:endParaRP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Zoek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informatie</a:t>
            </a:r>
            <a:r>
              <a:rPr lang="en-US" sz="2000" dirty="0">
                <a:solidFill>
                  <a:srgbClr val="000000"/>
                </a:solidFill>
              </a:rPr>
              <a:t> op het internet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Schrijf</a:t>
            </a:r>
            <a:r>
              <a:rPr lang="en-US" sz="2000" dirty="0">
                <a:solidFill>
                  <a:srgbClr val="000000"/>
                </a:solidFill>
              </a:rPr>
              <a:t> het in je </a:t>
            </a:r>
            <a:r>
              <a:rPr lang="en-US" sz="2000" u="sng" dirty="0">
                <a:solidFill>
                  <a:srgbClr val="000000"/>
                </a:solidFill>
              </a:rPr>
              <a:t>eigen </a:t>
            </a:r>
            <a:r>
              <a:rPr lang="en-US" sz="2000" u="sng" dirty="0" err="1">
                <a:solidFill>
                  <a:srgbClr val="000000"/>
                </a:solidFill>
              </a:rPr>
              <a:t>woorden</a:t>
            </a:r>
            <a:r>
              <a:rPr lang="en-US" sz="2000" u="sng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in het Engels</a:t>
            </a:r>
          </a:p>
          <a:p>
            <a:pPr marL="1143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Maak </a:t>
            </a:r>
            <a:r>
              <a:rPr lang="en-US" sz="2000" dirty="0" err="1">
                <a:solidFill>
                  <a:srgbClr val="000000"/>
                </a:solidFill>
              </a:rPr>
              <a:t>ook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gebruik</a:t>
            </a:r>
            <a:r>
              <a:rPr lang="en-US" sz="2000" dirty="0">
                <a:solidFill>
                  <a:srgbClr val="000000"/>
                </a:solidFill>
              </a:rPr>
              <a:t> van </a:t>
            </a:r>
            <a:r>
              <a:rPr lang="en-US" sz="2000" dirty="0" err="1">
                <a:solidFill>
                  <a:srgbClr val="000000"/>
                </a:solidFill>
              </a:rPr>
              <a:t>plaatjes</a:t>
            </a:r>
            <a:r>
              <a:rPr lang="en-US" sz="2000" dirty="0">
                <a:solidFill>
                  <a:srgbClr val="000000"/>
                </a:solidFill>
              </a:rPr>
              <a:t>, videos, etc. 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A448305-C63C-4BEE-9187-75722769E9E9}"/>
              </a:ext>
            </a:extLst>
          </p:cNvPr>
          <p:cNvSpPr txBox="1"/>
          <p:nvPr/>
        </p:nvSpPr>
        <p:spPr>
          <a:xfrm>
            <a:off x="109421" y="6237180"/>
            <a:ext cx="12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800" dirty="0"/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161056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F57901-911E-49D4-BC9A-D71A7125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Wat</a:t>
            </a:r>
          </a:p>
        </p:txBody>
      </p:sp>
      <p:sp>
        <p:nvSpPr>
          <p:cNvPr id="4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FFCFA876-A9E5-4A99-8E11-F78CD6081A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r="34412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7F9D6D-F7ED-4EA9-9F35-36DFA4AA3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0574" y="2421682"/>
            <a:ext cx="4977578" cy="39613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Bezienswaardigheden van het land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afbeelding van een landkaart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Welke talen/taal er wordt gesproken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Betaalmiddel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weer/klimaat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Typische maaltijden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Informatie over de cultuur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dag in het leven van een tiener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highlight>
                  <a:srgbClr val="FF00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AFDELING EEN OPDRACHT</a:t>
            </a:r>
            <a:endParaRPr lang="nl-NL" sz="1800" dirty="0">
              <a:effectLst/>
              <a:highlight>
                <a:srgbClr val="FF00FF"/>
              </a:highligh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A448305-C63C-4BEE-9187-75722769E9E9}"/>
              </a:ext>
            </a:extLst>
          </p:cNvPr>
          <p:cNvSpPr txBox="1"/>
          <p:nvPr/>
        </p:nvSpPr>
        <p:spPr>
          <a:xfrm>
            <a:off x="109421" y="6157476"/>
            <a:ext cx="211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800" dirty="0"/>
              <a:t>Zimbabwe</a:t>
            </a:r>
          </a:p>
        </p:txBody>
      </p:sp>
    </p:spTree>
    <p:extLst>
      <p:ext uri="{BB962C8B-B14F-4D97-AF65-F5344CB8AC3E}">
        <p14:creationId xmlns:p14="http://schemas.microsoft.com/office/powerpoint/2010/main" val="421119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F57901-911E-49D4-BC9A-D71A7125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891" y="184727"/>
            <a:ext cx="4902189" cy="20722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Designing an invitation!</a:t>
            </a:r>
          </a:p>
        </p:txBody>
      </p:sp>
      <p:sp>
        <p:nvSpPr>
          <p:cNvPr id="4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7F9D6D-F7ED-4EA9-9F35-36DFA4AA3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653309"/>
            <a:ext cx="4972152" cy="472973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As you already know you will also go to Dordrecht, the </a:t>
            </a:r>
            <a:r>
              <a:rPr lang="en-US" sz="2200" dirty="0" err="1">
                <a:solidFill>
                  <a:srgbClr val="000000"/>
                </a:solidFill>
              </a:rPr>
              <a:t>Biesbosch</a:t>
            </a:r>
            <a:r>
              <a:rPr lang="en-US" sz="2200" dirty="0">
                <a:solidFill>
                  <a:srgbClr val="000000"/>
                </a:solidFill>
              </a:rPr>
              <a:t> and the </a:t>
            </a:r>
            <a:r>
              <a:rPr lang="en-US" sz="2200" dirty="0" err="1">
                <a:solidFill>
                  <a:srgbClr val="000000"/>
                </a:solidFill>
              </a:rPr>
              <a:t>Efteling</a:t>
            </a:r>
            <a:r>
              <a:rPr lang="en-US" sz="2200" dirty="0">
                <a:solidFill>
                  <a:srgbClr val="000000"/>
                </a:solidFill>
              </a:rPr>
              <a:t> for 2 days. You will have to </a:t>
            </a:r>
            <a:r>
              <a:rPr lang="en-US" sz="2200" b="1" i="1" dirty="0">
                <a:solidFill>
                  <a:srgbClr val="000000"/>
                </a:solidFill>
              </a:rPr>
              <a:t>design and make an invitation </a:t>
            </a:r>
            <a:r>
              <a:rPr lang="en-US" sz="2200" dirty="0">
                <a:solidFill>
                  <a:srgbClr val="000000"/>
                </a:solidFill>
              </a:rPr>
              <a:t>for these two days and </a:t>
            </a:r>
            <a:r>
              <a:rPr lang="en-US" sz="2200" b="1" i="1" dirty="0">
                <a:solidFill>
                  <a:srgbClr val="000000"/>
                </a:solidFill>
              </a:rPr>
              <a:t>hand it in at your E&amp;O department (like a real invitation). </a:t>
            </a:r>
            <a:r>
              <a:rPr lang="en-US" sz="2200" dirty="0">
                <a:solidFill>
                  <a:srgbClr val="000000"/>
                </a:solidFill>
              </a:rPr>
              <a:t>This invitation </a:t>
            </a:r>
            <a:r>
              <a:rPr lang="en-US" sz="2200" b="1" i="1" dirty="0">
                <a:solidFill>
                  <a:srgbClr val="000000"/>
                </a:solidFill>
              </a:rPr>
              <a:t>has to be in English. </a:t>
            </a:r>
            <a:r>
              <a:rPr lang="en-US" sz="2200" dirty="0">
                <a:solidFill>
                  <a:srgbClr val="000000"/>
                </a:solidFill>
              </a:rPr>
              <a:t>E&amp;O will mark it for E&amp;O, looking at all their requirements (think of the lay-out, font style and so on). The English teachers will grade it together with the rest of the </a:t>
            </a:r>
            <a:r>
              <a:rPr lang="en-US" sz="2200" dirty="0" err="1">
                <a:solidFill>
                  <a:srgbClr val="000000"/>
                </a:solidFill>
              </a:rPr>
              <a:t>padlet</a:t>
            </a:r>
            <a:r>
              <a:rPr lang="en-US" sz="2200" dirty="0">
                <a:solidFill>
                  <a:srgbClr val="000000"/>
                </a:solidFill>
              </a:rPr>
              <a:t> (where we will look at the English language). </a:t>
            </a:r>
            <a:r>
              <a:rPr lang="en-US" sz="2200" b="1" i="1" dirty="0">
                <a:solidFill>
                  <a:srgbClr val="000000"/>
                </a:solidFill>
              </a:rPr>
              <a:t>So make sure you add the invitation to your </a:t>
            </a:r>
            <a:r>
              <a:rPr lang="en-US" sz="2200" b="1" i="1" dirty="0" err="1">
                <a:solidFill>
                  <a:srgbClr val="000000"/>
                </a:solidFill>
              </a:rPr>
              <a:t>padlet</a:t>
            </a:r>
            <a:r>
              <a:rPr lang="en-US" sz="2200" b="1" i="1" dirty="0">
                <a:solidFill>
                  <a:srgbClr val="000000"/>
                </a:solidFill>
              </a:rPr>
              <a:t> and hand in a printed one at the E&amp;O department.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You can use the website </a:t>
            </a:r>
            <a:r>
              <a:rPr lang="en-US" sz="2200" b="1" dirty="0">
                <a:solidFill>
                  <a:srgbClr val="000000"/>
                </a:solidFill>
              </a:rPr>
              <a:t>www.canva.com (invitation)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The following information needs to be in your invitation: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A448305-C63C-4BEE-9187-75722769E9E9}"/>
              </a:ext>
            </a:extLst>
          </p:cNvPr>
          <p:cNvSpPr txBox="1"/>
          <p:nvPr/>
        </p:nvSpPr>
        <p:spPr>
          <a:xfrm>
            <a:off x="109421" y="6157476"/>
            <a:ext cx="2171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800" dirty="0"/>
              <a:t>Dordrecht</a:t>
            </a:r>
          </a:p>
        </p:txBody>
      </p:sp>
      <p:pic>
        <p:nvPicPr>
          <p:cNvPr id="7" name="Picture 4" descr="Dordrecht: De oudste stad van Nederland">
            <a:extLst>
              <a:ext uri="{FF2B5EF4-FFF2-40B4-BE49-F238E27FC236}">
                <a16:creationId xmlns:a16="http://schemas.microsoft.com/office/drawing/2014/main" id="{8D682A45-8777-CBF6-C15D-19F46907691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7862"/>
          <a:stretch/>
        </p:blipFill>
        <p:spPr bwMode="auto">
          <a:xfrm>
            <a:off x="435918" y="1947445"/>
            <a:ext cx="3752629" cy="296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6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F57901-911E-49D4-BC9A-D71A7125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836" y="83127"/>
            <a:ext cx="3849244" cy="92363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7F9D6D-F7ED-4EA9-9F35-36DFA4AA3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9923" y="1634836"/>
            <a:ext cx="4796629" cy="4683554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Front: 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Where will we go to? Dordrecht, the </a:t>
            </a:r>
            <a:r>
              <a:rPr lang="en-US" sz="2400" dirty="0" err="1">
                <a:solidFill>
                  <a:srgbClr val="000000"/>
                </a:solidFill>
              </a:rPr>
              <a:t>Biesbosch</a:t>
            </a:r>
            <a:r>
              <a:rPr lang="en-US" sz="2400" dirty="0">
                <a:solidFill>
                  <a:srgbClr val="000000"/>
                </a:solidFill>
              </a:rPr>
              <a:t> and the </a:t>
            </a:r>
            <a:r>
              <a:rPr lang="en-US" sz="2400" dirty="0" err="1">
                <a:solidFill>
                  <a:srgbClr val="000000"/>
                </a:solidFill>
              </a:rPr>
              <a:t>Efteling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When will we go there? From 30</a:t>
            </a:r>
            <a:r>
              <a:rPr lang="en-US" sz="2400" baseline="30000" dirty="0">
                <a:solidFill>
                  <a:srgbClr val="000000"/>
                </a:solidFill>
              </a:rPr>
              <a:t>th</a:t>
            </a:r>
            <a:r>
              <a:rPr lang="en-US" sz="2400" dirty="0">
                <a:solidFill>
                  <a:srgbClr val="000000"/>
                </a:solidFill>
              </a:rPr>
              <a:t> June till 1</a:t>
            </a:r>
            <a:r>
              <a:rPr lang="en-US" sz="2400" baseline="30000" dirty="0">
                <a:solidFill>
                  <a:srgbClr val="000000"/>
                </a:solidFill>
              </a:rPr>
              <a:t>st</a:t>
            </a:r>
            <a:r>
              <a:rPr lang="en-US" sz="2400" dirty="0">
                <a:solidFill>
                  <a:srgbClr val="000000"/>
                </a:solidFill>
              </a:rPr>
              <a:t> July.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Who will go there? 3B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3K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Where will we stay the night? Stay Okay Dordrecht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What are we going to do? You can make up your own </a:t>
            </a:r>
            <a:r>
              <a:rPr lang="en-US" sz="2400" dirty="0" err="1">
                <a:solidFill>
                  <a:srgbClr val="000000"/>
                </a:solidFill>
              </a:rPr>
              <a:t>programme</a:t>
            </a:r>
            <a:r>
              <a:rPr lang="en-US" sz="2400" dirty="0">
                <a:solidFill>
                  <a:srgbClr val="000000"/>
                </a:solidFill>
              </a:rPr>
              <a:t> for these two days.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Back: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Think of 3 rules that you will all have to follow while being on this excursion together.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What do you have to take with you for these two days?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Make sure your invitation looks like an official invitation (on A4).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</a:rPr>
              <a:t>Add some photos that fit the invitation.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A448305-C63C-4BEE-9187-75722769E9E9}"/>
              </a:ext>
            </a:extLst>
          </p:cNvPr>
          <p:cNvSpPr txBox="1"/>
          <p:nvPr/>
        </p:nvSpPr>
        <p:spPr>
          <a:xfrm>
            <a:off x="109421" y="6157476"/>
            <a:ext cx="211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800" dirty="0"/>
              <a:t>Biesbosch</a:t>
            </a:r>
          </a:p>
        </p:txBody>
      </p:sp>
      <p:pic>
        <p:nvPicPr>
          <p:cNvPr id="11" name="Picture 2" descr="Dordrecht - Kinderdijk - Biesbosch: tips voor een zalig dagje uit !">
            <a:extLst>
              <a:ext uri="{FF2B5EF4-FFF2-40B4-BE49-F238E27FC236}">
                <a16:creationId xmlns:a16="http://schemas.microsoft.com/office/drawing/2014/main" id="{50820E7E-504B-6467-7889-041E7B921A3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 r="5219"/>
          <a:stretch>
            <a:fillRect/>
          </a:stretch>
        </p:blipFill>
        <p:spPr bwMode="auto">
          <a:xfrm>
            <a:off x="555048" y="1986321"/>
            <a:ext cx="3679741" cy="290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50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CD8211-0032-43D3-921E-49AAA9E2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000000"/>
                </a:solidFill>
              </a:rPr>
              <a:t>Inleveren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1A7B5674-28F9-4976-8EE0-7AFC4D45AC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6" r="21008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C3842BB-E458-4B13-80FD-6954B16E5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Je </a:t>
            </a:r>
            <a:r>
              <a:rPr lang="en-US" sz="2000" dirty="0" err="1">
                <a:solidFill>
                  <a:srgbClr val="000000"/>
                </a:solidFill>
              </a:rPr>
              <a:t>levert</a:t>
            </a:r>
            <a:r>
              <a:rPr lang="en-US" sz="2000" dirty="0">
                <a:solidFill>
                  <a:srgbClr val="000000"/>
                </a:solidFill>
              </a:rPr>
              <a:t> de link </a:t>
            </a:r>
            <a:r>
              <a:rPr lang="en-US" sz="2000" dirty="0" err="1">
                <a:solidFill>
                  <a:srgbClr val="000000"/>
                </a:solidFill>
              </a:rPr>
              <a:t>naar</a:t>
            </a:r>
            <a:r>
              <a:rPr lang="en-US" sz="2000" dirty="0">
                <a:solidFill>
                  <a:srgbClr val="000000"/>
                </a:solidFill>
              </a:rPr>
              <a:t> je Padlet in via Teams </a:t>
            </a:r>
            <a:r>
              <a:rPr lang="en-US" sz="2000" dirty="0" err="1">
                <a:solidFill>
                  <a:srgbClr val="000000"/>
                </a:solidFill>
              </a:rPr>
              <a:t>bij</a:t>
            </a:r>
            <a:r>
              <a:rPr lang="en-US" sz="2000" dirty="0">
                <a:solidFill>
                  <a:srgbClr val="000000"/>
                </a:solidFill>
              </a:rPr>
              <a:t> je docent Engels (</a:t>
            </a:r>
            <a:r>
              <a:rPr lang="en-US" sz="2000" dirty="0" err="1">
                <a:solidFill>
                  <a:srgbClr val="000000"/>
                </a:solidFill>
              </a:rPr>
              <a:t>inclusief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uitnodiging</a:t>
            </a:r>
            <a:r>
              <a:rPr lang="en-US" sz="2000" dirty="0">
                <a:solidFill>
                  <a:srgbClr val="000000"/>
                </a:solidFill>
              </a:rPr>
              <a:t>)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je </a:t>
            </a:r>
            <a:r>
              <a:rPr lang="en-US" sz="2000" dirty="0" err="1">
                <a:solidFill>
                  <a:srgbClr val="000000"/>
                </a:solidFill>
              </a:rPr>
              <a:t>levert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uitnodiging</a:t>
            </a:r>
            <a:r>
              <a:rPr lang="en-US" sz="2000" dirty="0">
                <a:solidFill>
                  <a:srgbClr val="000000"/>
                </a:solidFill>
              </a:rPr>
              <a:t> op papier </a:t>
            </a:r>
            <a:r>
              <a:rPr lang="en-US" sz="2000" dirty="0" err="1">
                <a:solidFill>
                  <a:srgbClr val="000000"/>
                </a:solidFill>
              </a:rPr>
              <a:t>ook</a:t>
            </a:r>
            <a:r>
              <a:rPr lang="en-US" sz="2000" dirty="0">
                <a:solidFill>
                  <a:srgbClr val="000000"/>
                </a:solidFill>
              </a:rPr>
              <a:t> in </a:t>
            </a:r>
            <a:r>
              <a:rPr lang="en-US" sz="2000" dirty="0" err="1">
                <a:solidFill>
                  <a:srgbClr val="000000"/>
                </a:solidFill>
              </a:rPr>
              <a:t>bij</a:t>
            </a:r>
            <a:r>
              <a:rPr lang="en-US" sz="2000" dirty="0">
                <a:solidFill>
                  <a:srgbClr val="000000"/>
                </a:solidFill>
              </a:rPr>
              <a:t> je docent E&amp;O. </a:t>
            </a:r>
            <a:r>
              <a:rPr lang="en-US" sz="2000" dirty="0" err="1">
                <a:solidFill>
                  <a:srgbClr val="000000"/>
                </a:solidFill>
              </a:rPr>
              <a:t>Voordat</a:t>
            </a:r>
            <a:r>
              <a:rPr lang="en-US" sz="2000" dirty="0">
                <a:solidFill>
                  <a:srgbClr val="000000"/>
                </a:solidFill>
              </a:rPr>
              <a:t> je de </a:t>
            </a:r>
            <a:r>
              <a:rPr lang="en-US" sz="2000" dirty="0" err="1">
                <a:solidFill>
                  <a:srgbClr val="000000"/>
                </a:solidFill>
              </a:rPr>
              <a:t>uitnodiging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kunt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toevoegen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aan</a:t>
            </a:r>
            <a:r>
              <a:rPr lang="en-US" sz="2000" dirty="0">
                <a:solidFill>
                  <a:srgbClr val="000000"/>
                </a:solidFill>
              </a:rPr>
              <a:t> je </a:t>
            </a:r>
            <a:r>
              <a:rPr lang="en-US" sz="2000" dirty="0" err="1">
                <a:solidFill>
                  <a:srgbClr val="000000"/>
                </a:solidFill>
              </a:rPr>
              <a:t>padlet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moet</a:t>
            </a:r>
            <a:r>
              <a:rPr lang="en-US" sz="2000" dirty="0">
                <a:solidFill>
                  <a:srgbClr val="000000"/>
                </a:solidFill>
              </a:rPr>
              <a:t> je hem </a:t>
            </a:r>
            <a:r>
              <a:rPr lang="en-US" sz="2000" dirty="0" err="1">
                <a:solidFill>
                  <a:srgbClr val="000000"/>
                </a:solidFill>
              </a:rPr>
              <a:t>eerst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downloaden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Lees de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beoordeling</a:t>
            </a:r>
            <a:r>
              <a:rPr lang="en-US" sz="2000" b="1" dirty="0">
                <a:solidFill>
                  <a:srgbClr val="000000"/>
                </a:solidFill>
              </a:rPr>
              <a:t> van de </a:t>
            </a:r>
            <a:r>
              <a:rPr lang="en-US" sz="2000" b="1" dirty="0" err="1">
                <a:solidFill>
                  <a:srgbClr val="000000"/>
                </a:solidFill>
              </a:rPr>
              <a:t>padlet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en</a:t>
            </a:r>
            <a:r>
              <a:rPr lang="en-US" sz="2000" b="1" dirty="0">
                <a:solidFill>
                  <a:srgbClr val="000000"/>
                </a:solidFill>
              </a:rPr>
              <a:t> van de </a:t>
            </a:r>
            <a:r>
              <a:rPr lang="en-US" sz="2000" b="1" dirty="0" err="1">
                <a:solidFill>
                  <a:srgbClr val="000000"/>
                </a:solidFill>
              </a:rPr>
              <a:t>uitnodiging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door </a:t>
            </a:r>
            <a:r>
              <a:rPr lang="en-US" sz="2000" dirty="0" err="1">
                <a:solidFill>
                  <a:srgbClr val="000000"/>
                </a:solidFill>
              </a:rPr>
              <a:t>voordat</a:t>
            </a:r>
            <a:r>
              <a:rPr lang="en-US" sz="2000" dirty="0">
                <a:solidFill>
                  <a:srgbClr val="000000"/>
                </a:solidFill>
              </a:rPr>
              <a:t> je het </a:t>
            </a:r>
            <a:r>
              <a:rPr lang="en-US" sz="2000" dirty="0" err="1">
                <a:solidFill>
                  <a:srgbClr val="000000"/>
                </a:solidFill>
              </a:rPr>
              <a:t>inlevert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Let op: </a:t>
            </a:r>
            <a:r>
              <a:rPr lang="en-US" sz="2000" b="1" dirty="0" err="1">
                <a:solidFill>
                  <a:srgbClr val="000000"/>
                </a:solidFill>
              </a:rPr>
              <a:t>alles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moet</a:t>
            </a:r>
            <a:r>
              <a:rPr lang="en-US" sz="2000" b="1" dirty="0">
                <a:solidFill>
                  <a:srgbClr val="000000"/>
                </a:solidFill>
              </a:rPr>
              <a:t> in het Engels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7DBB5CC-1A3B-415D-BC69-89853BF9915D}"/>
              </a:ext>
            </a:extLst>
          </p:cNvPr>
          <p:cNvSpPr txBox="1"/>
          <p:nvPr/>
        </p:nvSpPr>
        <p:spPr>
          <a:xfrm>
            <a:off x="20" y="5065582"/>
            <a:ext cx="4838021" cy="5063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nl-NL" sz="1600" b="1" dirty="0">
                <a:solidFill>
                  <a:schemeClr val="bg1"/>
                </a:solidFill>
              </a:rPr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27059045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0F6754C1A65C44B8EA455FD097AF6A" ma:contentTypeVersion="13" ma:contentTypeDescription="Een nieuw document maken." ma:contentTypeScope="" ma:versionID="3d835b0ef4683d516b51e3d4f3b8f7fd">
  <xsd:schema xmlns:xsd="http://www.w3.org/2001/XMLSchema" xmlns:xs="http://www.w3.org/2001/XMLSchema" xmlns:p="http://schemas.microsoft.com/office/2006/metadata/properties" xmlns:ns2="dc372a19-e184-459a-a1e4-64b909f15819" xmlns:ns3="c0dcfdb0-32c2-40cc-b7af-bd89b0e359d1" targetNamespace="http://schemas.microsoft.com/office/2006/metadata/properties" ma:root="true" ma:fieldsID="e1dbfb73845d60f037da1e95db00c0a1" ns2:_="" ns3:_="">
    <xsd:import namespace="dc372a19-e184-459a-a1e4-64b909f15819"/>
    <xsd:import namespace="c0dcfdb0-32c2-40cc-b7af-bd89b0e359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72a19-e184-459a-a1e4-64b909f158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cfdb0-32c2-40cc-b7af-bd89b0e359d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ADA65E-B508-4E00-BF7B-4C9F5CB899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FD1F1A-CECB-495B-8276-B13EE8A586E0}">
  <ds:schemaRefs>
    <ds:schemaRef ds:uri="http://schemas.microsoft.com/office/2006/metadata/properties"/>
    <ds:schemaRef ds:uri="http://purl.org/dc/elements/1.1/"/>
    <ds:schemaRef ds:uri="http://www.w3.org/XML/1998/namespace"/>
    <ds:schemaRef ds:uri="dc372a19-e184-459a-a1e4-64b909f15819"/>
    <ds:schemaRef ds:uri="http://schemas.microsoft.com/office/infopath/2007/PartnerControls"/>
    <ds:schemaRef ds:uri="http://schemas.microsoft.com/office/2006/documentManagement/types"/>
    <ds:schemaRef ds:uri="c0dcfdb0-32c2-40cc-b7af-bd89b0e359d1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19B15FD-3A6D-40FC-90F7-6CDF94D355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372a19-e184-459a-a1e4-64b909f15819"/>
    <ds:schemaRef ds:uri="c0dcfdb0-32c2-40cc-b7af-bd89b0e359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544</Words>
  <Application>Microsoft Office PowerPoint</Application>
  <PresentationFormat>Breedbeeld</PresentationFormat>
  <Paragraphs>62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Themaweek 3  Wereldburgers</vt:lpstr>
      <vt:lpstr>PowerPoint-presentatie</vt:lpstr>
      <vt:lpstr>Introductie </vt:lpstr>
      <vt:lpstr>Uitleg </vt:lpstr>
      <vt:lpstr>Hoe </vt:lpstr>
      <vt:lpstr>Wat</vt:lpstr>
      <vt:lpstr>Designing an invitation!</vt:lpstr>
      <vt:lpstr>PowerPoint-presentatie</vt:lpstr>
      <vt:lpstr>Inleveren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P3  English Speaking Countries</dc:title>
  <dc:creator>Liesbeth Koebrugge-Buitenhuis</dc:creator>
  <cp:lastModifiedBy>Knijff, D.M. (Daphne)</cp:lastModifiedBy>
  <cp:revision>33</cp:revision>
  <cp:lastPrinted>2022-06-01T13:39:40Z</cp:lastPrinted>
  <dcterms:created xsi:type="dcterms:W3CDTF">2020-05-14T13:35:34Z</dcterms:created>
  <dcterms:modified xsi:type="dcterms:W3CDTF">2022-06-16T20:11:47Z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0x010100E70F6754C1A65C44B8EA455FD097AF6A</vt:lpwstr>
  </property>
</Properties>
</file>